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123F57-CD99-B54E-B3DC-37A48276CC1F}" v="18" dt="2022-07-12T14:14:39.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6197"/>
  </p:normalViewPr>
  <p:slideViewPr>
    <p:cSldViewPr snapToGrid="0" snapToObjects="1">
      <p:cViewPr>
        <p:scale>
          <a:sx n="83" d="100"/>
          <a:sy n="83" d="100"/>
        </p:scale>
        <p:origin x="496"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openxmlformats.org/officeDocument/2006/relationships/customXml" Target="../customXml/item1.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116028-CC14-3875-EC50-188EBC1690F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CCDC1EB-CF9C-4661-D583-50D930A0BF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E2E632A-D04C-826F-35EA-14A9D9854155}"/>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5" name="Fußzeilenplatzhalter 4">
            <a:extLst>
              <a:ext uri="{FF2B5EF4-FFF2-40B4-BE49-F238E27FC236}">
                <a16:creationId xmlns:a16="http://schemas.microsoft.com/office/drawing/2014/main" id="{EC5831DA-D3C1-3793-AB7F-B69A42AA979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4023EE0-5977-57B7-9A8C-333AF6EA9932}"/>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9862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DB8B2-1438-F7BB-4662-30DC4319CEA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E3F3A9FF-C672-7672-1161-210A4B4CE7B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F39BBC4-5726-3227-14EF-B32EAB6475BC}"/>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5" name="Fußzeilenplatzhalter 4">
            <a:extLst>
              <a:ext uri="{FF2B5EF4-FFF2-40B4-BE49-F238E27FC236}">
                <a16:creationId xmlns:a16="http://schemas.microsoft.com/office/drawing/2014/main" id="{D4BAF4A4-E78C-6AB6-69DD-FBD232E0C68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430C974-23BF-C651-D5BD-2E36AA88BD9C}"/>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933454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FE70895-DE8C-8582-1341-6F76A819AA2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0ADD0F4-18DC-6B7C-A7AE-B482A0E3CCF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4E246DB-9D67-54D4-C6EB-23839D5DD983}"/>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5" name="Fußzeilenplatzhalter 4">
            <a:extLst>
              <a:ext uri="{FF2B5EF4-FFF2-40B4-BE49-F238E27FC236}">
                <a16:creationId xmlns:a16="http://schemas.microsoft.com/office/drawing/2014/main" id="{5B9478C5-3C82-1613-FED9-6B2A39A153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70384FF-9F26-04C0-8FED-060F71DDC83D}"/>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4227960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C8898-72B7-D861-5A9C-79514D14B4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54472F9-DDB7-7B5F-0C03-4A4BB3B43EF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DD9B985-4F25-A44B-1798-E7C49BCD518B}"/>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5" name="Fußzeilenplatzhalter 4">
            <a:extLst>
              <a:ext uri="{FF2B5EF4-FFF2-40B4-BE49-F238E27FC236}">
                <a16:creationId xmlns:a16="http://schemas.microsoft.com/office/drawing/2014/main" id="{B27B86A2-F8FD-A0E7-DC29-9CA23311334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A92C15E-8C00-49A7-81F4-94039C7BDDB6}"/>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466885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95B930-278C-BCA7-A61B-75D037FC987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5170AA1-260F-CD15-8062-6442C5B8C8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78AB794-734F-CA19-DB2E-2B09CCD6CAEA}"/>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5" name="Fußzeilenplatzhalter 4">
            <a:extLst>
              <a:ext uri="{FF2B5EF4-FFF2-40B4-BE49-F238E27FC236}">
                <a16:creationId xmlns:a16="http://schemas.microsoft.com/office/drawing/2014/main" id="{4A4AB14A-9FDF-C9BC-EAA3-AE01D49E399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B36FD4-C424-3F3F-93FC-020513883876}"/>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1977348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1857AE-7340-A8FE-3823-036CB03B4C1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F77D8A-BD28-ED5E-46EB-BFDF2949209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431A4DBD-25E5-8FBE-AC70-A377CF125C5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B4C26F3-133E-E99F-12FD-0328464C76B0}"/>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6" name="Fußzeilenplatzhalter 5">
            <a:extLst>
              <a:ext uri="{FF2B5EF4-FFF2-40B4-BE49-F238E27FC236}">
                <a16:creationId xmlns:a16="http://schemas.microsoft.com/office/drawing/2014/main" id="{F62CF40F-A84D-DCE9-6870-C948B353334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7BFBEB2-030C-7044-89E2-3279A5042417}"/>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2708323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2BB87D-1338-5D6D-C889-F0929875FE93}"/>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A41B096-968A-B647-E4F3-17B92C3F2F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93078A5-5530-BF82-33C6-566D351F83A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9EFDD23-BA55-3272-1B8C-208AC1DFAF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F9228A2-A88C-87C0-6DBE-03A7E2D501F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09B2059-036E-87C7-9E13-FC79842FE8A7}"/>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8" name="Fußzeilenplatzhalter 7">
            <a:extLst>
              <a:ext uri="{FF2B5EF4-FFF2-40B4-BE49-F238E27FC236}">
                <a16:creationId xmlns:a16="http://schemas.microsoft.com/office/drawing/2014/main" id="{96A20AF2-DF2C-6C1A-225B-BE5EDE187976}"/>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AA2BA4-D85E-5C34-C2AD-19966D5D2A62}"/>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2635292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D82F71-9B49-7A17-5C8D-421569E539B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632A344-2201-D859-4FAA-674901A03C3E}"/>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4" name="Fußzeilenplatzhalter 3">
            <a:extLst>
              <a:ext uri="{FF2B5EF4-FFF2-40B4-BE49-F238E27FC236}">
                <a16:creationId xmlns:a16="http://schemas.microsoft.com/office/drawing/2014/main" id="{864FD8AD-4374-EDDC-2D82-C2744BB40B8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07852AD-7CE2-A690-672F-703BACD54840}"/>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1495662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0F4473C-6CD1-DAFF-3028-1F86CDC695EA}"/>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3" name="Fußzeilenplatzhalter 2">
            <a:extLst>
              <a:ext uri="{FF2B5EF4-FFF2-40B4-BE49-F238E27FC236}">
                <a16:creationId xmlns:a16="http://schemas.microsoft.com/office/drawing/2014/main" id="{EF72089C-086C-68BD-40F2-7A05D0A5C13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A58850C-6B73-8CEF-44CA-B03D8F52E5E6}"/>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3212447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E2C2F1-3F13-BE7A-10AD-D1E4D1B7189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EABCEC8-2C6E-8CA8-56F0-49225108D8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68154302-970A-8D00-0658-E86747CD5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781306D-8C44-BD67-FE1E-5A8E7A989EDD}"/>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6" name="Fußzeilenplatzhalter 5">
            <a:extLst>
              <a:ext uri="{FF2B5EF4-FFF2-40B4-BE49-F238E27FC236}">
                <a16:creationId xmlns:a16="http://schemas.microsoft.com/office/drawing/2014/main" id="{189EDB92-B00A-9EED-9AB2-50B590E3630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F869542-B62A-6953-6B1F-5526A491EB0B}"/>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3791993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C5F384-C7C7-3F7E-0E40-7CA8412CE76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4C77589-9F92-E0CD-CAAE-EC188AEFA5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06F48D6-553C-4EB2-DCD5-AFE304606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59D5107-3634-26CC-6E45-5758AE48C8C7}"/>
              </a:ext>
            </a:extLst>
          </p:cNvPr>
          <p:cNvSpPr>
            <a:spLocks noGrp="1"/>
          </p:cNvSpPr>
          <p:nvPr>
            <p:ph type="dt" sz="half" idx="10"/>
          </p:nvPr>
        </p:nvSpPr>
        <p:spPr/>
        <p:txBody>
          <a:bodyPr/>
          <a:lstStyle/>
          <a:p>
            <a:fld id="{F3714A2A-C0A3-A54B-A70D-73EAC150E5EA}" type="datetimeFigureOut">
              <a:rPr lang="de-DE" smtClean="0"/>
              <a:t>12.07.22</a:t>
            </a:fld>
            <a:endParaRPr lang="de-DE"/>
          </a:p>
        </p:txBody>
      </p:sp>
      <p:sp>
        <p:nvSpPr>
          <p:cNvPr id="6" name="Fußzeilenplatzhalter 5">
            <a:extLst>
              <a:ext uri="{FF2B5EF4-FFF2-40B4-BE49-F238E27FC236}">
                <a16:creationId xmlns:a16="http://schemas.microsoft.com/office/drawing/2014/main" id="{F070EB30-1313-6CBD-102C-9216E33ED08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41F95D5-9E7F-3042-F35F-A13A7C1CC089}"/>
              </a:ext>
            </a:extLst>
          </p:cNvPr>
          <p:cNvSpPr>
            <a:spLocks noGrp="1"/>
          </p:cNvSpPr>
          <p:nvPr>
            <p:ph type="sldNum" sz="quarter" idx="12"/>
          </p:nvPr>
        </p:nvSpPr>
        <p:spPr/>
        <p:txBody>
          <a:bodyPr/>
          <a:lstStyle/>
          <a:p>
            <a:fld id="{6794ACDB-229F-AD49-80C7-BA1D60912FCD}" type="slidenum">
              <a:rPr lang="de-DE" smtClean="0"/>
              <a:t>‹Nr.›</a:t>
            </a:fld>
            <a:endParaRPr lang="de-DE"/>
          </a:p>
        </p:txBody>
      </p:sp>
    </p:spTree>
    <p:extLst>
      <p:ext uri="{BB962C8B-B14F-4D97-AF65-F5344CB8AC3E}">
        <p14:creationId xmlns:p14="http://schemas.microsoft.com/office/powerpoint/2010/main" val="660679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66D6F71-9AF2-9BC1-B2C5-06FF5BB2B0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6E451F-5489-B06A-BCE0-CF9CF1485D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241964B-BF94-29C5-FA77-06204D1DED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14A2A-C0A3-A54B-A70D-73EAC150E5EA}" type="datetimeFigureOut">
              <a:rPr lang="de-DE" smtClean="0"/>
              <a:t>12.07.22</a:t>
            </a:fld>
            <a:endParaRPr lang="de-DE"/>
          </a:p>
        </p:txBody>
      </p:sp>
      <p:sp>
        <p:nvSpPr>
          <p:cNvPr id="5" name="Fußzeilenplatzhalter 4">
            <a:extLst>
              <a:ext uri="{FF2B5EF4-FFF2-40B4-BE49-F238E27FC236}">
                <a16:creationId xmlns:a16="http://schemas.microsoft.com/office/drawing/2014/main" id="{F93066FC-8F3D-670C-64AF-DD51813DF5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44C0898-E470-6DF6-4EC8-12CF058170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4ACDB-229F-AD49-80C7-BA1D60912FCD}" type="slidenum">
              <a:rPr lang="de-DE" smtClean="0"/>
              <a:t>‹Nr.›</a:t>
            </a:fld>
            <a:endParaRPr lang="de-DE"/>
          </a:p>
        </p:txBody>
      </p:sp>
    </p:spTree>
    <p:extLst>
      <p:ext uri="{BB962C8B-B14F-4D97-AF65-F5344CB8AC3E}">
        <p14:creationId xmlns:p14="http://schemas.microsoft.com/office/powerpoint/2010/main" val="3291512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planet-wissen.de/natur/tierwelt/tiere_im_wald/pwieeichhoernchen100.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AF23EC21-F10E-DBDB-41A3-FB2E9B2F585E}"/>
              </a:ext>
            </a:extLst>
          </p:cNvPr>
          <p:cNvSpPr>
            <a:spLocks noGrp="1"/>
          </p:cNvSpPr>
          <p:nvPr>
            <p:ph type="subTitle" idx="1"/>
          </p:nvPr>
        </p:nvSpPr>
        <p:spPr>
          <a:xfrm>
            <a:off x="1524000" y="3657600"/>
            <a:ext cx="9144000" cy="1600200"/>
          </a:xfrm>
        </p:spPr>
        <p:txBody>
          <a:bodyPr/>
          <a:lstStyle/>
          <a:p>
            <a:r>
              <a:rPr lang="de-DE" dirty="0"/>
              <a:t>Eichhörnchen sind ganz toll</a:t>
            </a:r>
          </a:p>
        </p:txBody>
      </p:sp>
      <p:pic>
        <p:nvPicPr>
          <p:cNvPr id="1026" name="Picture 2" descr="Free photos of Squirrel">
            <a:extLst>
              <a:ext uri="{FF2B5EF4-FFF2-40B4-BE49-F238E27FC236}">
                <a16:creationId xmlns:a16="http://schemas.microsoft.com/office/drawing/2014/main" id="{088E3AB2-5725-8AEE-6C11-6EE96F651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5843" y="-912812"/>
            <a:ext cx="7050881" cy="470058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C89CFEC3-D215-A27D-A64E-50FCE1AD8804}"/>
              </a:ext>
            </a:extLst>
          </p:cNvPr>
          <p:cNvSpPr>
            <a:spLocks noGrp="1"/>
          </p:cNvSpPr>
          <p:nvPr>
            <p:ph type="ctrTitle"/>
          </p:nvPr>
        </p:nvSpPr>
        <p:spPr/>
        <p:txBody>
          <a:bodyPr/>
          <a:lstStyle/>
          <a:p>
            <a:r>
              <a:rPr lang="de-DE" dirty="0" err="1"/>
              <a:t>Echihörnchen</a:t>
            </a:r>
            <a:endParaRPr lang="de-DE" dirty="0"/>
          </a:p>
        </p:txBody>
      </p:sp>
      <p:sp>
        <p:nvSpPr>
          <p:cNvPr id="5" name="Untertitel 2">
            <a:extLst>
              <a:ext uri="{FF2B5EF4-FFF2-40B4-BE49-F238E27FC236}">
                <a16:creationId xmlns:a16="http://schemas.microsoft.com/office/drawing/2014/main" id="{E99DC97E-2C3F-8BA2-01AC-C0AD2834CC8D}"/>
              </a:ext>
            </a:extLst>
          </p:cNvPr>
          <p:cNvSpPr txBox="1">
            <a:spLocks/>
          </p:cNvSpPr>
          <p:nvPr/>
        </p:nvSpPr>
        <p:spPr>
          <a:xfrm>
            <a:off x="1524000" y="5228741"/>
            <a:ext cx="9144000" cy="16002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dirty="0"/>
              <a:t>Das ist ein Vortrag von Maya und Klaus</a:t>
            </a:r>
          </a:p>
          <a:p>
            <a:r>
              <a:rPr lang="de-DE" dirty="0"/>
              <a:t>15/09/2023</a:t>
            </a:r>
          </a:p>
        </p:txBody>
      </p:sp>
    </p:spTree>
    <p:extLst>
      <p:ext uri="{BB962C8B-B14F-4D97-AF65-F5344CB8AC3E}">
        <p14:creationId xmlns:p14="http://schemas.microsoft.com/office/powerpoint/2010/main" val="3005872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ee photos of Animal">
            <a:extLst>
              <a:ext uri="{FF2B5EF4-FFF2-40B4-BE49-F238E27FC236}">
                <a16:creationId xmlns:a16="http://schemas.microsoft.com/office/drawing/2014/main" id="{D2C57674-622B-487A-7C0E-BBB823D1E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67575"/>
            <a:ext cx="8418497" cy="561233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B95B54E7-29F5-F960-6C3B-43CDABE11B79}"/>
              </a:ext>
            </a:extLst>
          </p:cNvPr>
          <p:cNvSpPr>
            <a:spLocks noGrp="1"/>
          </p:cNvSpPr>
          <p:nvPr>
            <p:ph type="title"/>
          </p:nvPr>
        </p:nvSpPr>
        <p:spPr/>
        <p:txBody>
          <a:bodyPr/>
          <a:lstStyle/>
          <a:p>
            <a:r>
              <a:rPr lang="de-DE" dirty="0"/>
              <a:t>Was essen Eichhörnchen?</a:t>
            </a:r>
          </a:p>
        </p:txBody>
      </p:sp>
      <p:sp>
        <p:nvSpPr>
          <p:cNvPr id="3" name="Inhaltsplatzhalter 2">
            <a:extLst>
              <a:ext uri="{FF2B5EF4-FFF2-40B4-BE49-F238E27FC236}">
                <a16:creationId xmlns:a16="http://schemas.microsoft.com/office/drawing/2014/main" id="{D1388ED8-F55A-6956-66FD-22C484E1D03D}"/>
              </a:ext>
            </a:extLst>
          </p:cNvPr>
          <p:cNvSpPr>
            <a:spLocks noGrp="1"/>
          </p:cNvSpPr>
          <p:nvPr>
            <p:ph idx="1"/>
          </p:nvPr>
        </p:nvSpPr>
        <p:spPr/>
        <p:txBody>
          <a:bodyPr/>
          <a:lstStyle/>
          <a:p>
            <a:r>
              <a:rPr lang="de-DE" dirty="0"/>
              <a:t>Nüsse</a:t>
            </a:r>
          </a:p>
          <a:p>
            <a:r>
              <a:rPr lang="de-DE" dirty="0"/>
              <a:t>Würmer</a:t>
            </a:r>
          </a:p>
          <a:p>
            <a:r>
              <a:rPr lang="de-DE" dirty="0"/>
              <a:t>Junge Vögel</a:t>
            </a:r>
          </a:p>
        </p:txBody>
      </p:sp>
    </p:spTree>
    <p:extLst>
      <p:ext uri="{BB962C8B-B14F-4D97-AF65-F5344CB8AC3E}">
        <p14:creationId xmlns:p14="http://schemas.microsoft.com/office/powerpoint/2010/main" val="88898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325" fill="hold">
                                          <p:stCondLst>
                                            <p:cond delay="0"/>
                                          </p:stCondLst>
                                        </p:cTn>
                                        <p:tgtEl>
                                          <p:spTgt spid="2050"/>
                                        </p:tgtEl>
                                        <p:attrNameLst>
                                          <p:attrName>r</p:attrName>
                                        </p:attrNameLst>
                                      </p:cBhvr>
                                    </p:animRot>
                                    <p:animRot by="-240000">
                                      <p:cBhvr>
                                        <p:cTn id="7" dur="650" fill="hold">
                                          <p:stCondLst>
                                            <p:cond delay="650"/>
                                          </p:stCondLst>
                                        </p:cTn>
                                        <p:tgtEl>
                                          <p:spTgt spid="2050"/>
                                        </p:tgtEl>
                                        <p:attrNameLst>
                                          <p:attrName>r</p:attrName>
                                        </p:attrNameLst>
                                      </p:cBhvr>
                                    </p:animRot>
                                    <p:animRot by="240000">
                                      <p:cBhvr>
                                        <p:cTn id="8" dur="650" fill="hold">
                                          <p:stCondLst>
                                            <p:cond delay="1300"/>
                                          </p:stCondLst>
                                        </p:cTn>
                                        <p:tgtEl>
                                          <p:spTgt spid="2050"/>
                                        </p:tgtEl>
                                        <p:attrNameLst>
                                          <p:attrName>r</p:attrName>
                                        </p:attrNameLst>
                                      </p:cBhvr>
                                    </p:animRot>
                                    <p:animRot by="-240000">
                                      <p:cBhvr>
                                        <p:cTn id="9" dur="650" fill="hold">
                                          <p:stCondLst>
                                            <p:cond delay="1950"/>
                                          </p:stCondLst>
                                        </p:cTn>
                                        <p:tgtEl>
                                          <p:spTgt spid="2050"/>
                                        </p:tgtEl>
                                        <p:attrNameLst>
                                          <p:attrName>r</p:attrName>
                                        </p:attrNameLst>
                                      </p:cBhvr>
                                    </p:animRot>
                                    <p:animRot by="120000">
                                      <p:cBhvr>
                                        <p:cTn id="10" dur="650" fill="hold">
                                          <p:stCondLst>
                                            <p:cond delay="2600"/>
                                          </p:stCondLst>
                                        </p:cTn>
                                        <p:tgtEl>
                                          <p:spTgt spid="205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checkerboard(across)">
                                      <p:cBhvr>
                                        <p:cTn id="15"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F4D4DF-8DCA-11C2-712B-F80F2E25AFD0}"/>
              </a:ext>
            </a:extLst>
          </p:cNvPr>
          <p:cNvSpPr>
            <a:spLocks noGrp="1"/>
          </p:cNvSpPr>
          <p:nvPr>
            <p:ph type="title"/>
          </p:nvPr>
        </p:nvSpPr>
        <p:spPr/>
        <p:txBody>
          <a:bodyPr/>
          <a:lstStyle/>
          <a:p>
            <a:r>
              <a:rPr lang="de-DE" dirty="0">
                <a:solidFill>
                  <a:schemeClr val="accent6">
                    <a:lumMod val="40000"/>
                    <a:lumOff val="60000"/>
                  </a:schemeClr>
                </a:solidFill>
              </a:rPr>
              <a:t>“Körperbau – perfekt angepasst”</a:t>
            </a:r>
          </a:p>
        </p:txBody>
      </p:sp>
      <p:sp>
        <p:nvSpPr>
          <p:cNvPr id="3" name="Inhaltsplatzhalter 2">
            <a:extLst>
              <a:ext uri="{FF2B5EF4-FFF2-40B4-BE49-F238E27FC236}">
                <a16:creationId xmlns:a16="http://schemas.microsoft.com/office/drawing/2014/main" id="{CB5EE62C-C685-F15F-C6A4-C3F57C400477}"/>
              </a:ext>
            </a:extLst>
          </p:cNvPr>
          <p:cNvSpPr>
            <a:spLocks noGrp="1"/>
          </p:cNvSpPr>
          <p:nvPr>
            <p:ph idx="1"/>
          </p:nvPr>
        </p:nvSpPr>
        <p:spPr/>
        <p:txBody>
          <a:bodyPr>
            <a:normAutofit/>
          </a:bodyPr>
          <a:lstStyle/>
          <a:p>
            <a:r>
              <a:rPr lang="de-DE" sz="1200" dirty="0">
                <a:solidFill>
                  <a:schemeClr val="accent6">
                    <a:lumMod val="40000"/>
                    <a:lumOff val="60000"/>
                  </a:schemeClr>
                </a:solidFill>
              </a:rPr>
              <a:t>Insgesamt gehören 190 verschiedene Arten zur Gattung der Eichhörnchen, in Europa jedoch war ursprünglich nur das Europäische Eichhörnchen (</a:t>
            </a:r>
            <a:r>
              <a:rPr lang="de-DE" sz="1200" dirty="0" err="1">
                <a:solidFill>
                  <a:schemeClr val="accent6">
                    <a:lumMod val="40000"/>
                    <a:lumOff val="60000"/>
                  </a:schemeClr>
                </a:solidFill>
              </a:rPr>
              <a:t>Sciurus</a:t>
            </a:r>
            <a:r>
              <a:rPr lang="de-DE" sz="1200" dirty="0">
                <a:solidFill>
                  <a:schemeClr val="accent6">
                    <a:lumMod val="40000"/>
                    <a:lumOff val="60000"/>
                  </a:schemeClr>
                </a:solidFill>
              </a:rPr>
              <a:t> </a:t>
            </a:r>
            <a:r>
              <a:rPr lang="de-DE" sz="1200" dirty="0" err="1">
                <a:solidFill>
                  <a:schemeClr val="accent6">
                    <a:lumMod val="40000"/>
                    <a:lumOff val="60000"/>
                  </a:schemeClr>
                </a:solidFill>
              </a:rPr>
              <a:t>vulgaris</a:t>
            </a:r>
            <a:r>
              <a:rPr lang="de-DE" sz="1200" dirty="0">
                <a:solidFill>
                  <a:schemeClr val="accent6">
                    <a:lumMod val="40000"/>
                    <a:lumOff val="60000"/>
                  </a:schemeClr>
                </a:solidFill>
              </a:rPr>
              <a:t>) heimisch. In Deutschland und vielen anderen europäischen Ländern hat sich das Eichhörnchen zum Kulturfolger entwickelt, das heißt: Es folgt dem Menschen in die Städte, vorzugsweise in die Parks, Gärten und auf die Friedhöfe, da es dort ein großes Nahrungsangebot findet.</a:t>
            </a:r>
          </a:p>
          <a:p>
            <a:r>
              <a:rPr lang="de-DE" sz="1200" dirty="0">
                <a:solidFill>
                  <a:schemeClr val="accent6">
                    <a:lumMod val="40000"/>
                    <a:lumOff val="60000"/>
                  </a:schemeClr>
                </a:solidFill>
              </a:rPr>
              <a:t>Die Fellfarbe der Eichhörnchen ist je nach Region und Jahreszeit sehr unterschiedlich. Sie kann von fuchsrot bis braunschwarz variieren, manche Eichhörnchen werden am Bauch sogar richtig weiß. Im Sommer ist das Fell recht dünn und meist hell. Das Winterfell dagegen ist länger und buschiger. Auch die Fellbüschel an den Ohren wachsen in der kalten Jahreszeit.</a:t>
            </a:r>
          </a:p>
          <a:p>
            <a:r>
              <a:rPr lang="de-DE" sz="1200" dirty="0">
                <a:solidFill>
                  <a:schemeClr val="accent6">
                    <a:lumMod val="40000"/>
                    <a:lumOff val="60000"/>
                  </a:schemeClr>
                </a:solidFill>
              </a:rPr>
              <a:t>Eichhörnchen sind sehr flinke Kletterer und ihr ganzer Körperbau ist perfekt an ein Leben in den Bäumen angepasst. Die langen Hinterbeine mit der starken Muskulatur machen das schnelle Klettern und Springen möglich.</a:t>
            </a:r>
          </a:p>
          <a:p>
            <a:r>
              <a:rPr lang="de-DE" sz="1200" dirty="0">
                <a:solidFill>
                  <a:schemeClr val="accent6">
                    <a:lumMod val="40000"/>
                    <a:lumOff val="60000"/>
                  </a:schemeClr>
                </a:solidFill>
              </a:rPr>
              <a:t>Quelle: </a:t>
            </a:r>
            <a:r>
              <a:rPr lang="de-DE" sz="1200" dirty="0">
                <a:solidFill>
                  <a:schemeClr val="accent6">
                    <a:lumMod val="40000"/>
                    <a:lumOff val="60000"/>
                  </a:schemeClr>
                </a:solidFill>
                <a:hlinkClick r:id="rId2">
                  <a:extLst>
                    <a:ext uri="{A12FA001-AC4F-418D-AE19-62706E023703}">
                      <ahyp:hlinkClr xmlns:ahyp="http://schemas.microsoft.com/office/drawing/2018/hyperlinkcolor" val="tx"/>
                    </a:ext>
                  </a:extLst>
                </a:hlinkClick>
              </a:rPr>
              <a:t>https://www.planet-wissen.de/natur/tierwelt/tiere_im_wald/pwieeichhoernchen100.html</a:t>
            </a:r>
            <a:r>
              <a:rPr lang="de-DE" sz="1200" dirty="0">
                <a:solidFill>
                  <a:schemeClr val="accent6">
                    <a:lumMod val="40000"/>
                    <a:lumOff val="60000"/>
                  </a:schemeClr>
                </a:solidFill>
              </a:rPr>
              <a:t> [Zugriff am 12.07.2022]</a:t>
            </a:r>
          </a:p>
        </p:txBody>
      </p:sp>
    </p:spTree>
    <p:extLst>
      <p:ext uri="{BB962C8B-B14F-4D97-AF65-F5344CB8AC3E}">
        <p14:creationId xmlns:p14="http://schemas.microsoft.com/office/powerpoint/2010/main" val="1838871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4DD8E0-856E-C690-4152-D6A3B0ACEE2E}"/>
              </a:ext>
            </a:extLst>
          </p:cNvPr>
          <p:cNvSpPr>
            <a:spLocks noGrp="1"/>
          </p:cNvSpPr>
          <p:nvPr>
            <p:ph type="title"/>
          </p:nvPr>
        </p:nvSpPr>
        <p:spPr/>
        <p:txBody>
          <a:bodyPr/>
          <a:lstStyle/>
          <a:p>
            <a:r>
              <a:rPr lang="de-DE" dirty="0">
                <a:latin typeface="Modern Love Grunge" panose="020F0502020204030204" pitchFamily="34" charset="0"/>
                <a:cs typeface="Modern Love Grunge" panose="020F0502020204030204" pitchFamily="34" charset="0"/>
              </a:rPr>
              <a:t>Vielen Dank für eure Aufmerksamkeit</a:t>
            </a:r>
          </a:p>
        </p:txBody>
      </p:sp>
      <p:pic>
        <p:nvPicPr>
          <p:cNvPr id="3074" name="Picture 2" descr="Free photos of Squirrel">
            <a:extLst>
              <a:ext uri="{FF2B5EF4-FFF2-40B4-BE49-F238E27FC236}">
                <a16:creationId xmlns:a16="http://schemas.microsoft.com/office/drawing/2014/main" id="{D9B2F037-0542-317B-DB8C-ECAA01EDC5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705" t="31186" r="17708"/>
          <a:stretch/>
        </p:blipFill>
        <p:spPr bwMode="auto">
          <a:xfrm>
            <a:off x="1694481" y="2061274"/>
            <a:ext cx="9014848" cy="3975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22265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925A96160A02B49AEE09614E2C963C3" ma:contentTypeVersion="12" ma:contentTypeDescription="Ein neues Dokument erstellen." ma:contentTypeScope="" ma:versionID="63827f9c5eeb93d9e13a95c218b55a8e">
  <xsd:schema xmlns:xsd="http://www.w3.org/2001/XMLSchema" xmlns:xs="http://www.w3.org/2001/XMLSchema" xmlns:p="http://schemas.microsoft.com/office/2006/metadata/properties" xmlns:ns2="e68548d2-83a4-40d9-a0fb-ceaa71bddc6b" xmlns:ns3="54551785-8630-4ae1-91ca-4dc1e95ae655" targetNamespace="http://schemas.microsoft.com/office/2006/metadata/properties" ma:root="true" ma:fieldsID="2f7536f849588b9cea618a2f4a9d9f64" ns2:_="" ns3:_="">
    <xsd:import namespace="e68548d2-83a4-40d9-a0fb-ceaa71bddc6b"/>
    <xsd:import namespace="54551785-8630-4ae1-91ca-4dc1e95ae65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8548d2-83a4-40d9-a0fb-ceaa71bdd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4551785-8630-4ae1-91ca-4dc1e95ae655"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CCCE46-1CEF-4476-A8E7-465FE2A13EC4}"/>
</file>

<file path=customXml/itemProps2.xml><?xml version="1.0" encoding="utf-8"?>
<ds:datastoreItem xmlns:ds="http://schemas.openxmlformats.org/officeDocument/2006/customXml" ds:itemID="{70736352-5D5E-45ED-8BD6-663BF9A63DA1}"/>
</file>

<file path=docProps/app.xml><?xml version="1.0" encoding="utf-8"?>
<Properties xmlns="http://schemas.openxmlformats.org/officeDocument/2006/extended-properties" xmlns:vt="http://schemas.openxmlformats.org/officeDocument/2006/docPropsVTypes">
  <TotalTime>0</TotalTime>
  <Words>226</Words>
  <Application>Microsoft Macintosh PowerPoint</Application>
  <PresentationFormat>Breitbild</PresentationFormat>
  <Paragraphs>14</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Modern Love Grunge</vt:lpstr>
      <vt:lpstr>Office</vt:lpstr>
      <vt:lpstr>Echihörnchen</vt:lpstr>
      <vt:lpstr>Was essen Eichhörnchen?</vt:lpstr>
      <vt:lpstr>“Körperbau – perfekt angepasst”</vt:lpstr>
      <vt:lpstr>Vielen Dank für eure Aufmerksamkeit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Echihörnchen</dc:title>
  <dc:creator>Ahmet Camuka</dc:creator>
  <cp:lastModifiedBy>Ahmet Camuka</cp:lastModifiedBy>
  <cp:revision>1</cp:revision>
  <dcterms:created xsi:type="dcterms:W3CDTF">2022-07-12T14:00:45Z</dcterms:created>
  <dcterms:modified xsi:type="dcterms:W3CDTF">2022-07-12T14:14:39Z</dcterms:modified>
</cp:coreProperties>
</file>